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9" r:id="rId4"/>
    <p:sldId id="261" r:id="rId5"/>
    <p:sldId id="267" r:id="rId6"/>
    <p:sldId id="268" r:id="rId7"/>
    <p:sldId id="273" r:id="rId8"/>
    <p:sldId id="271" r:id="rId9"/>
    <p:sldId id="27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32" autoAdjust="0"/>
    <p:restoredTop sz="94660"/>
  </p:normalViewPr>
  <p:slideViewPr>
    <p:cSldViewPr>
      <p:cViewPr varScale="1">
        <p:scale>
          <a:sx n="70" d="100"/>
          <a:sy n="70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C0D1-ADF3-44FF-AA14-F419DD4FB9DE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2AA1-CA4B-48E8-B0FC-FE8A3A175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C0D1-ADF3-44FF-AA14-F419DD4FB9DE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2AA1-CA4B-48E8-B0FC-FE8A3A175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C0D1-ADF3-44FF-AA14-F419DD4FB9DE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2AA1-CA4B-48E8-B0FC-FE8A3A175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C0D1-ADF3-44FF-AA14-F419DD4FB9DE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2AA1-CA4B-48E8-B0FC-FE8A3A175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C0D1-ADF3-44FF-AA14-F419DD4FB9DE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2AA1-CA4B-48E8-B0FC-FE8A3A175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C0D1-ADF3-44FF-AA14-F419DD4FB9DE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2AA1-CA4B-48E8-B0FC-FE8A3A175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C0D1-ADF3-44FF-AA14-F419DD4FB9DE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2AA1-CA4B-48E8-B0FC-FE8A3A175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C0D1-ADF3-44FF-AA14-F419DD4FB9DE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2AA1-CA4B-48E8-B0FC-FE8A3A175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C0D1-ADF3-44FF-AA14-F419DD4FB9DE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2AA1-CA4B-48E8-B0FC-FE8A3A175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C0D1-ADF3-44FF-AA14-F419DD4FB9DE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2AA1-CA4B-48E8-B0FC-FE8A3A175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C0D1-ADF3-44FF-AA14-F419DD4FB9DE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CBC2AA1-CA4B-48E8-B0FC-FE8A3A1754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7BC0D1-ADF3-44FF-AA14-F419DD4FB9DE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BC2AA1-CA4B-48E8-B0FC-FE8A3A1754D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chantedlearning.com/subjects/insects/bee/Honeybeecoloring.shtml" TargetMode="External"/><Relationship Id="rId2" Type="http://schemas.openxmlformats.org/officeDocument/2006/relationships/hyperlink" Target="http://www.about-bees.com/animated-bee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7851648" cy="1828800"/>
          </a:xfrm>
        </p:spPr>
        <p:txBody>
          <a:bodyPr/>
          <a:lstStyle/>
          <a:p>
            <a:r>
              <a:rPr lang="en-US" dirty="0" err="1" smtClean="0">
                <a:effectLst/>
                <a:latin typeface="Chiller" pitchFamily="82" charset="0"/>
              </a:rPr>
              <a:t>Buzzzzzzz</a:t>
            </a:r>
            <a:r>
              <a:rPr lang="en-US" dirty="0" smtClean="0">
                <a:effectLst/>
                <a:latin typeface="Chiller" pitchFamily="82" charset="0"/>
              </a:rPr>
              <a:t> Says the   </a:t>
            </a:r>
            <a:r>
              <a:rPr lang="en-US" dirty="0" err="1" smtClean="0">
                <a:effectLst/>
                <a:latin typeface="Chiller" pitchFamily="82" charset="0"/>
              </a:rPr>
              <a:t>ee</a:t>
            </a:r>
            <a:endParaRPr lang="en-US" dirty="0">
              <a:effectLst/>
              <a:latin typeface="Chiller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3276600"/>
            <a:ext cx="7854696" cy="1752600"/>
          </a:xfrm>
        </p:spPr>
        <p:txBody>
          <a:bodyPr/>
          <a:lstStyle/>
          <a:p>
            <a:r>
              <a:rPr lang="en-US" dirty="0" smtClean="0">
                <a:latin typeface="Chiller" pitchFamily="82" charset="0"/>
              </a:rPr>
              <a:t>By Lillian </a:t>
            </a:r>
          </a:p>
          <a:p>
            <a:r>
              <a:rPr lang="en-US" dirty="0" smtClean="0">
                <a:latin typeface="Chiller" pitchFamily="82" charset="0"/>
              </a:rPr>
              <a:t>November 2 ,2011</a:t>
            </a:r>
            <a:endParaRPr lang="en-US" dirty="0">
              <a:latin typeface="Chiller" pitchFamily="82" charset="0"/>
            </a:endParaRPr>
          </a:p>
        </p:txBody>
      </p:sp>
      <p:pic>
        <p:nvPicPr>
          <p:cNvPr id="1026" name="Picture 2" descr="C:\Documents and Settings\Administrator\Local Settings\Temporary Internet Files\Content.IE5\6Q78OA2G\MC90036674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590800"/>
            <a:ext cx="405392" cy="3810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Local Settings\Temporary Internet Files\Content.IE5\PF2JS9FR\MC90035370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6172200" y="2133600"/>
            <a:ext cx="515293" cy="458429"/>
          </a:xfrm>
          <a:prstGeom prst="rect">
            <a:avLst/>
          </a:prstGeom>
          <a:noFill/>
        </p:spPr>
      </p:pic>
      <p:pic>
        <p:nvPicPr>
          <p:cNvPr id="1028" name="Picture 4" descr="C:\Documents and Settings\Administrator\Local Settings\Temporary Internet Files\Content.IE5\PF2JS9FR\MC90035370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81000"/>
            <a:ext cx="2532707" cy="2253214"/>
          </a:xfrm>
          <a:prstGeom prst="rect">
            <a:avLst/>
          </a:prstGeom>
          <a:noFill/>
        </p:spPr>
      </p:pic>
      <p:pic>
        <p:nvPicPr>
          <p:cNvPr id="2050" name="Picture 2" descr="Bee Hiv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200400"/>
            <a:ext cx="3200400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hiller" pitchFamily="82" charset="0"/>
              </a:rPr>
              <a:t>Credits</a:t>
            </a:r>
            <a:endParaRPr lang="en-US" dirty="0">
              <a:latin typeface="Chiller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hiller" pitchFamily="82" charset="0"/>
                <a:hlinkClick r:id="rId2"/>
              </a:rPr>
              <a:t>http://www.about-bees.com/animated-bee.html</a:t>
            </a:r>
            <a:endParaRPr lang="en-US" dirty="0" smtClean="0">
              <a:latin typeface="Chiller" pitchFamily="82" charset="0"/>
            </a:endParaRPr>
          </a:p>
          <a:p>
            <a:r>
              <a:rPr lang="en-US" dirty="0" smtClean="0">
                <a:latin typeface="Chiller" pitchFamily="82" charset="0"/>
                <a:hlinkClick r:id="rId3"/>
              </a:rPr>
              <a:t>http://www.enchantedlearning.com/subjects/insects/bee/Honeybeecoloring.shtml</a:t>
            </a:r>
            <a:endParaRPr lang="en-US" dirty="0" smtClean="0">
              <a:latin typeface="Chiller" pitchFamily="82" charset="0"/>
            </a:endParaRPr>
          </a:p>
          <a:p>
            <a:r>
              <a:rPr lang="en-US" u="sng" dirty="0" smtClean="0">
                <a:latin typeface="Chiller" pitchFamily="82" charset="0"/>
              </a:rPr>
              <a:t>http://www.benefits-of-honey.com/honey-bee-life-cycle.html</a:t>
            </a:r>
            <a:endParaRPr lang="en-US" u="sng" dirty="0">
              <a:latin typeface="Chiller" pitchFamily="82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iller" pitchFamily="82" charset="0"/>
              </a:rPr>
              <a:t>Why are Bees alive</a:t>
            </a:r>
            <a:endParaRPr lang="en-US" dirty="0">
              <a:latin typeface="Chiller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hiller" pitchFamily="82" charset="0"/>
              </a:rPr>
              <a:t>Are born</a:t>
            </a:r>
          </a:p>
          <a:p>
            <a:r>
              <a:rPr lang="en-US" dirty="0" smtClean="0">
                <a:latin typeface="Chiller" pitchFamily="82" charset="0"/>
              </a:rPr>
              <a:t>Eat</a:t>
            </a:r>
          </a:p>
          <a:p>
            <a:r>
              <a:rPr lang="en-US" dirty="0" smtClean="0">
                <a:latin typeface="Chiller" pitchFamily="82" charset="0"/>
              </a:rPr>
              <a:t>Breath</a:t>
            </a:r>
          </a:p>
          <a:p>
            <a:r>
              <a:rPr lang="en-US" dirty="0" smtClean="0">
                <a:latin typeface="Chiller" pitchFamily="82" charset="0"/>
              </a:rPr>
              <a:t>Grow</a:t>
            </a:r>
          </a:p>
          <a:p>
            <a:r>
              <a:rPr lang="en-US" dirty="0" smtClean="0">
                <a:latin typeface="Chiller" pitchFamily="82" charset="0"/>
              </a:rPr>
              <a:t>Die</a:t>
            </a:r>
          </a:p>
        </p:txBody>
      </p:sp>
      <p:pic>
        <p:nvPicPr>
          <p:cNvPr id="1025" name="Picture 1" descr="C:\Documents and Settings\Administrator\Local Settings\Temporary Internet Files\Content.IE5\6Q78OA2G\MC90002047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533400"/>
            <a:ext cx="685800" cy="670923"/>
          </a:xfrm>
          <a:prstGeom prst="rect">
            <a:avLst/>
          </a:prstGeom>
          <a:noFill/>
        </p:spPr>
      </p:pic>
      <p:pic>
        <p:nvPicPr>
          <p:cNvPr id="1026" name="Picture 2" descr="C:\Documents and Settings\Administrator\Local Settings\Temporary Internet Files\Content.IE5\6Q78OA2G\MC90002047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457200"/>
            <a:ext cx="687490" cy="67257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iller" pitchFamily="82" charset="0"/>
              </a:rPr>
              <a:t>Bee Diagrams</a:t>
            </a:r>
            <a:endParaRPr lang="en-US" dirty="0">
              <a:latin typeface="Chiller" pitchFamily="82" charset="0"/>
            </a:endParaRPr>
          </a:p>
        </p:txBody>
      </p:sp>
      <p:pic>
        <p:nvPicPr>
          <p:cNvPr id="1028" name="Picture 4" descr="http://www.enchantedlearning.com/hgifs/Honeybee_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838200"/>
            <a:ext cx="2667000" cy="1819949"/>
          </a:xfrm>
          <a:prstGeom prst="rect">
            <a:avLst/>
          </a:prstGeom>
          <a:noFill/>
        </p:spPr>
      </p:pic>
      <p:pic>
        <p:nvPicPr>
          <p:cNvPr id="1030" name="Picture 6" descr="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90800"/>
            <a:ext cx="6172200" cy="370332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iller" pitchFamily="82" charset="0"/>
              </a:rPr>
              <a:t>The Types of Bees</a:t>
            </a:r>
            <a:endParaRPr lang="en-US" dirty="0">
              <a:latin typeface="Chiller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Chiller" pitchFamily="82" charset="0"/>
              </a:rPr>
              <a:t>Queen</a:t>
            </a:r>
          </a:p>
          <a:p>
            <a:r>
              <a:rPr lang="en-US" sz="4000" dirty="0" smtClean="0">
                <a:latin typeface="Chiller" pitchFamily="82" charset="0"/>
              </a:rPr>
              <a:t>Drone</a:t>
            </a:r>
          </a:p>
          <a:p>
            <a:r>
              <a:rPr lang="en-US" sz="4000" dirty="0" smtClean="0">
                <a:latin typeface="Chiller" pitchFamily="82" charset="0"/>
              </a:rPr>
              <a:t>Worker</a:t>
            </a:r>
            <a:endParaRPr lang="en-US" sz="4000" dirty="0">
              <a:latin typeface="Chiller" pitchFamily="82" charset="0"/>
            </a:endParaRPr>
          </a:p>
        </p:txBody>
      </p:sp>
      <p:pic>
        <p:nvPicPr>
          <p:cNvPr id="17410" name="Picture 2" descr="C:\Documents and Settings\Administrator\Local Settings\Temporary Internet Files\Content.IE5\PD6G5P33\MC90005520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057400"/>
            <a:ext cx="4369806" cy="408127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iller" pitchFamily="82" charset="0"/>
              </a:rPr>
              <a:t>Worker Bee</a:t>
            </a:r>
            <a:endParaRPr lang="en-US" dirty="0">
              <a:latin typeface="Chiller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hiller" pitchFamily="82" charset="0"/>
              </a:rPr>
              <a:t>Are Only Females</a:t>
            </a:r>
          </a:p>
          <a:p>
            <a:r>
              <a:rPr lang="en-US" dirty="0" smtClean="0">
                <a:latin typeface="Chiller" pitchFamily="82" charset="0"/>
              </a:rPr>
              <a:t> The Bees you see </a:t>
            </a:r>
            <a:r>
              <a:rPr lang="en-US" dirty="0" err="1" smtClean="0">
                <a:latin typeface="Chiller" pitchFamily="82" charset="0"/>
              </a:rPr>
              <a:t>polinating</a:t>
            </a:r>
            <a:r>
              <a:rPr lang="en-US" dirty="0" smtClean="0">
                <a:latin typeface="Chiller" pitchFamily="82" charset="0"/>
              </a:rPr>
              <a:t> flowers those are a kind of  Worker Bee </a:t>
            </a:r>
            <a:r>
              <a:rPr lang="en-US" dirty="0" err="1" smtClean="0">
                <a:latin typeface="Chiller" pitchFamily="82" charset="0"/>
              </a:rPr>
              <a:t>cauld</a:t>
            </a:r>
            <a:r>
              <a:rPr lang="en-US" dirty="0" smtClean="0">
                <a:latin typeface="Chiller" pitchFamily="82" charset="0"/>
              </a:rPr>
              <a:t> a </a:t>
            </a:r>
            <a:r>
              <a:rPr lang="en-US" dirty="0" err="1" smtClean="0">
                <a:latin typeface="Chiller" pitchFamily="82" charset="0"/>
              </a:rPr>
              <a:t>Groser</a:t>
            </a:r>
            <a:endParaRPr lang="en-US" dirty="0" smtClean="0">
              <a:latin typeface="Chiller" pitchFamily="82" charset="0"/>
            </a:endParaRPr>
          </a:p>
          <a:p>
            <a:r>
              <a:rPr lang="en-US" dirty="0" smtClean="0">
                <a:latin typeface="Chiller" pitchFamily="82" charset="0"/>
              </a:rPr>
              <a:t>There is a kind of Worker Bee </a:t>
            </a:r>
            <a:r>
              <a:rPr lang="en-US" dirty="0" err="1" smtClean="0">
                <a:latin typeface="Chiller" pitchFamily="82" charset="0"/>
              </a:rPr>
              <a:t>cauld</a:t>
            </a:r>
            <a:r>
              <a:rPr lang="en-US" dirty="0" smtClean="0">
                <a:latin typeface="Chiller" pitchFamily="82" charset="0"/>
              </a:rPr>
              <a:t> a Guard Bee that may risk their life to guard the hive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1" descr="http://cdn.morguefile.com/imageData/public/files/e/earl53/preview/fldr_2011_08_11/file6321313071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457200"/>
            <a:ext cx="2209800" cy="14686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pee" pitchFamily="2" charset="0"/>
              </a:rPr>
              <a:t>Queen Bee</a:t>
            </a:r>
            <a:endParaRPr lang="en-US" dirty="0">
              <a:latin typeface="Boope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hiller" pitchFamily="82" charset="0"/>
              </a:rPr>
              <a:t>A</a:t>
            </a:r>
            <a:r>
              <a:rPr lang="en-US" dirty="0" smtClean="0">
                <a:latin typeface="Boopee" pitchFamily="2" charset="0"/>
              </a:rPr>
              <a:t> </a:t>
            </a:r>
            <a:r>
              <a:rPr lang="en-US" dirty="0" smtClean="0">
                <a:latin typeface="Chiller" pitchFamily="82" charset="0"/>
              </a:rPr>
              <a:t>Queen </a:t>
            </a:r>
            <a:r>
              <a:rPr lang="en-US" dirty="0" smtClean="0">
                <a:latin typeface="Chiller" pitchFamily="82" charset="0"/>
              </a:rPr>
              <a:t>Bee is the only bee that lays eggs</a:t>
            </a:r>
          </a:p>
          <a:p>
            <a:r>
              <a:rPr lang="en-US" dirty="0" smtClean="0">
                <a:latin typeface="Chiller" pitchFamily="82" charset="0"/>
              </a:rPr>
              <a:t>She lays about 1,500 eggs per day</a:t>
            </a:r>
          </a:p>
          <a:p>
            <a:r>
              <a:rPr lang="en-US" dirty="0" smtClean="0">
                <a:latin typeface="Chiller" pitchFamily="82" charset="0"/>
              </a:rPr>
              <a:t>She is cared for by Worker Bees </a:t>
            </a:r>
          </a:p>
          <a:p>
            <a:endParaRPr lang="en-US" dirty="0">
              <a:latin typeface="Boopee" pitchFamily="2" charset="0"/>
            </a:endParaRPr>
          </a:p>
        </p:txBody>
      </p:sp>
      <p:pic>
        <p:nvPicPr>
          <p:cNvPr id="5121" name="Picture 1" descr="http://cdn.morguefile.com/imageData/public/files/c/clarita/preview/fldr_2004_08_07/file0003983686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5943600"/>
            <a:ext cx="77480" cy="59485"/>
          </a:xfrm>
          <a:prstGeom prst="rect">
            <a:avLst/>
          </a:prstGeom>
          <a:noFill/>
        </p:spPr>
      </p:pic>
      <p:pic>
        <p:nvPicPr>
          <p:cNvPr id="5122" name="Picture 2" descr="http://cdn.morguefile.com/imageData/public/files/p/peachyqueen/preview/fldr_2008_11_10/file00016452480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905000"/>
            <a:ext cx="2741971" cy="35052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iller" pitchFamily="82" charset="0"/>
              </a:rPr>
              <a:t>Drone Bee</a:t>
            </a:r>
            <a:endParaRPr lang="en-US" dirty="0">
              <a:latin typeface="Chiller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hiller" pitchFamily="82" charset="0"/>
              </a:rPr>
              <a:t>Drones are male honey Bees</a:t>
            </a:r>
          </a:p>
          <a:p>
            <a:r>
              <a:rPr lang="en-US" dirty="0" smtClean="0">
                <a:latin typeface="Chiller" pitchFamily="82" charset="0"/>
              </a:rPr>
              <a:t>They develop from Bees that have not been fertilized</a:t>
            </a:r>
          </a:p>
          <a:p>
            <a:r>
              <a:rPr lang="en-US" dirty="0" smtClean="0">
                <a:latin typeface="Chiller" pitchFamily="82" charset="0"/>
              </a:rPr>
              <a:t>They can not sting</a:t>
            </a:r>
            <a:endParaRPr lang="en-US" dirty="0">
              <a:latin typeface="Chiller" pitchFamily="82" charset="0"/>
            </a:endParaRPr>
          </a:p>
        </p:txBody>
      </p:sp>
      <p:pic>
        <p:nvPicPr>
          <p:cNvPr id="4097" name="Picture 1" descr="http://cdn.morguefile.com/imageData/public/files/h/hotblack/preview/fldr_2008_11_02/file000235000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971800"/>
            <a:ext cx="4918867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iller" pitchFamily="82" charset="0"/>
              </a:rPr>
              <a:t>Waggle Dance</a:t>
            </a:r>
            <a:endParaRPr lang="en-US" dirty="0">
              <a:latin typeface="Chiller" pitchFamily="82" charset="0"/>
            </a:endParaRPr>
          </a:p>
        </p:txBody>
      </p:sp>
      <p:pic>
        <p:nvPicPr>
          <p:cNvPr id="1026" name="Picture 2" descr="Animation of a bees waggle danc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81200"/>
            <a:ext cx="5943600" cy="4876800"/>
          </a:xfrm>
          <a:prstGeom prst="rect">
            <a:avLst/>
          </a:prstGeom>
          <a:noFill/>
        </p:spPr>
      </p:pic>
      <p:sp>
        <p:nvSpPr>
          <p:cNvPr id="4" name="Left Brace 3"/>
          <p:cNvSpPr/>
          <p:nvPr/>
        </p:nvSpPr>
        <p:spPr>
          <a:xfrm flipH="1" flipV="1">
            <a:off x="6172200" y="2057399"/>
            <a:ext cx="152400" cy="4571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305800" cy="1143000"/>
          </a:xfrm>
        </p:spPr>
        <p:txBody>
          <a:bodyPr/>
          <a:lstStyle/>
          <a:p>
            <a:r>
              <a:rPr lang="en-US" dirty="0" smtClean="0">
                <a:latin typeface="Chiller" pitchFamily="82" charset="0"/>
              </a:rPr>
              <a:t>Life Cycle</a:t>
            </a:r>
            <a:endParaRPr lang="en-US" dirty="0">
              <a:latin typeface="Chiller" pitchFamily="82" charset="0"/>
            </a:endParaRPr>
          </a:p>
        </p:txBody>
      </p:sp>
      <p:pic>
        <p:nvPicPr>
          <p:cNvPr id="2050" name="Picture 2" descr="queen bees lay egg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057400"/>
            <a:ext cx="720090" cy="666750"/>
          </a:xfrm>
          <a:prstGeom prst="rect">
            <a:avLst/>
          </a:prstGeom>
          <a:noFill/>
        </p:spPr>
      </p:pic>
      <p:pic>
        <p:nvPicPr>
          <p:cNvPr id="2052" name="Picture 4" descr="Bee larva grow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057400"/>
            <a:ext cx="685800" cy="706967"/>
          </a:xfrm>
          <a:prstGeom prst="rect">
            <a:avLst/>
          </a:prstGeom>
          <a:noFill/>
        </p:spPr>
      </p:pic>
      <p:pic>
        <p:nvPicPr>
          <p:cNvPr id="2054" name="Picture 6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1457324" y="2200276"/>
            <a:ext cx="438151" cy="457198"/>
          </a:xfrm>
          <a:prstGeom prst="rect">
            <a:avLst/>
          </a:prstGeom>
          <a:noFill/>
        </p:spPr>
      </p:pic>
      <p:pic>
        <p:nvPicPr>
          <p:cNvPr id="2056" name="Picture 8" descr="Bee egg hatch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2057400"/>
            <a:ext cx="673250" cy="657773"/>
          </a:xfrm>
          <a:prstGeom prst="rect">
            <a:avLst/>
          </a:prstGeom>
          <a:noFill/>
        </p:spPr>
      </p:pic>
      <p:pic>
        <p:nvPicPr>
          <p:cNvPr id="2058" name="Picture 10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2667001" y="2209799"/>
            <a:ext cx="438151" cy="438152"/>
          </a:xfrm>
          <a:prstGeom prst="rect">
            <a:avLst/>
          </a:prstGeom>
          <a:noFill/>
        </p:spPr>
      </p:pic>
      <p:pic>
        <p:nvPicPr>
          <p:cNvPr id="2060" name="Picture 12" descr="Larva sheds ski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2057400"/>
            <a:ext cx="761999" cy="746657"/>
          </a:xfrm>
          <a:prstGeom prst="rect">
            <a:avLst/>
          </a:prstGeom>
          <a:noFill/>
        </p:spPr>
      </p:pic>
      <p:pic>
        <p:nvPicPr>
          <p:cNvPr id="2062" name="Picture 14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3886201" y="2209800"/>
            <a:ext cx="457201" cy="457202"/>
          </a:xfrm>
          <a:prstGeom prst="rect">
            <a:avLst/>
          </a:prstGeom>
          <a:noFill/>
        </p:spPr>
      </p:pic>
      <p:pic>
        <p:nvPicPr>
          <p:cNvPr id="2064" name="Picture 16" descr="Fully grown larv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2057400"/>
            <a:ext cx="838200" cy="843219"/>
          </a:xfrm>
          <a:prstGeom prst="rect">
            <a:avLst/>
          </a:prstGeom>
          <a:noFill/>
        </p:spPr>
      </p:pic>
      <p:pic>
        <p:nvPicPr>
          <p:cNvPr id="2066" name="Picture 18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5185267" y="2282333"/>
            <a:ext cx="454629" cy="461963"/>
          </a:xfrm>
          <a:prstGeom prst="rect">
            <a:avLst/>
          </a:prstGeom>
          <a:noFill/>
        </p:spPr>
      </p:pic>
      <p:pic>
        <p:nvPicPr>
          <p:cNvPr id="2068" name="Picture 20" descr="Larva changes into pup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10400" y="2133600"/>
            <a:ext cx="838200" cy="792201"/>
          </a:xfrm>
          <a:prstGeom prst="rect">
            <a:avLst/>
          </a:prstGeom>
          <a:noFill/>
        </p:spPr>
      </p:pic>
      <p:pic>
        <p:nvPicPr>
          <p:cNvPr id="2070" name="Picture 22" descr="Larva changes into pup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V="1">
            <a:off x="1905000" y="1704975"/>
            <a:ext cx="50390" cy="47625"/>
          </a:xfrm>
          <a:prstGeom prst="rect">
            <a:avLst/>
          </a:prstGeom>
          <a:noFill/>
        </p:spPr>
      </p:pic>
      <p:pic>
        <p:nvPicPr>
          <p:cNvPr id="2072" name="Picture 24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6553201" y="2285999"/>
            <a:ext cx="457200" cy="457202"/>
          </a:xfrm>
          <a:prstGeom prst="rect">
            <a:avLst/>
          </a:prstGeom>
          <a:noFill/>
        </p:spPr>
      </p:pic>
      <p:pic>
        <p:nvPicPr>
          <p:cNvPr id="2074" name="Picture 26" descr="Adult pupa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229600" y="2133600"/>
            <a:ext cx="914400" cy="875608"/>
          </a:xfrm>
          <a:prstGeom prst="rect">
            <a:avLst/>
          </a:prstGeom>
          <a:noFill/>
        </p:spPr>
      </p:pic>
      <p:pic>
        <p:nvPicPr>
          <p:cNvPr id="2076" name="Picture 28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7848601" y="2285999"/>
            <a:ext cx="457200" cy="457201"/>
          </a:xfrm>
          <a:prstGeom prst="rect">
            <a:avLst/>
          </a:prstGeom>
          <a:noFill/>
        </p:spPr>
      </p:pic>
      <p:pic>
        <p:nvPicPr>
          <p:cNvPr id="2078" name="Picture 30" descr="Bee leaves hive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95400" y="2971800"/>
            <a:ext cx="685800" cy="668971"/>
          </a:xfrm>
          <a:prstGeom prst="rect">
            <a:avLst/>
          </a:prstGeom>
          <a:noFill/>
        </p:spPr>
      </p:pic>
      <p:pic>
        <p:nvPicPr>
          <p:cNvPr id="2080" name="Picture 32" descr="http://www.benefits-of-honey.com/images/down_arrow_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762002" y="3047999"/>
            <a:ext cx="457200" cy="457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288</TotalTime>
  <Words>131</Words>
  <Application>Microsoft Office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Buzzzzzzz Says the   ee</vt:lpstr>
      <vt:lpstr>Why are Bees alive</vt:lpstr>
      <vt:lpstr>Bee Diagrams</vt:lpstr>
      <vt:lpstr>The Types of Bees</vt:lpstr>
      <vt:lpstr>Worker Bee</vt:lpstr>
      <vt:lpstr>Queen Bee</vt:lpstr>
      <vt:lpstr>Drone Bee</vt:lpstr>
      <vt:lpstr>Waggle Dance</vt:lpstr>
      <vt:lpstr>Life Cycle</vt:lpstr>
      <vt:lpstr>Credits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Bzzzzzzz Says the    ee</dc:title>
  <dc:creator>WCPSS</dc:creator>
  <cp:lastModifiedBy>wcpss</cp:lastModifiedBy>
  <cp:revision>31</cp:revision>
  <dcterms:created xsi:type="dcterms:W3CDTF">2011-11-02T16:12:23Z</dcterms:created>
  <dcterms:modified xsi:type="dcterms:W3CDTF">2011-11-22T14:14:54Z</dcterms:modified>
</cp:coreProperties>
</file>